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143" r:id="rId3"/>
    <p:sldId id="1145" r:id="rId4"/>
    <p:sldId id="1148" r:id="rId5"/>
    <p:sldId id="1149" r:id="rId6"/>
    <p:sldId id="1151" r:id="rId7"/>
    <p:sldId id="1150" r:id="rId8"/>
    <p:sldId id="1158" r:id="rId9"/>
    <p:sldId id="1168" r:id="rId10"/>
    <p:sldId id="1152" r:id="rId11"/>
    <p:sldId id="1153" r:id="rId12"/>
    <p:sldId id="1171" r:id="rId13"/>
    <p:sldId id="1154" r:id="rId14"/>
    <p:sldId id="1170" r:id="rId15"/>
    <p:sldId id="1155" r:id="rId16"/>
    <p:sldId id="1169" r:id="rId17"/>
    <p:sldId id="1156" r:id="rId18"/>
    <p:sldId id="1159" r:id="rId19"/>
    <p:sldId id="1167" r:id="rId20"/>
    <p:sldId id="1160" r:id="rId21"/>
    <p:sldId id="1162" r:id="rId22"/>
    <p:sldId id="1163" r:id="rId23"/>
    <p:sldId id="1164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AEEF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第十七章　欧姆定律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竞赛思维空间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00801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上海市第三十一届初中物理竞赛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大同中学杯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初赛试题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在如图所示的电路中，总电流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，则下列对通过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的电流的判断正确的是（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方向向右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方向向左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方向向右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方向向左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36707" y="356504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142" y="2492896"/>
            <a:ext cx="4716758" cy="108998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406136" y="16576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D</a:t>
            </a:r>
            <a:endParaRPr lang="zh-CN" altLang="en-US" sz="2400"/>
          </a:p>
        </p:txBody>
      </p:sp>
      <p:sp>
        <p:nvSpPr>
          <p:cNvPr id="7" name="内容占位符 5"/>
          <p:cNvSpPr txBox="1"/>
          <p:nvPr/>
        </p:nvSpPr>
        <p:spPr bwMode="auto">
          <a:xfrm>
            <a:off x="360854" y="426696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pitchFamily="49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pitchFamily="49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三个电阻的连接关系为并联，根据并联电路的电流关系及欧姆定律得，流过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1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、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、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3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的电流大小分别为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0.2 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、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0.4 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、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0.4 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，再根据题图可知流经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cs typeface="Times New Roman" panose="02020603050405020304"/>
              </a:rPr>
              <a:t>2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的电流方向向左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故选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1128518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第二十三届全国初中应用物理知识竞赛题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）某测量仪器及其控制电路如图所示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仪器的等效内阻为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，正常工作时电流为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mA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控制电路由两个滑动变阻器组成，为了快速准确地调节仪器的工作电流，应选用的变阻器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91350" y="53730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302" y="2961704"/>
            <a:ext cx="2333625" cy="23907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65510" y="286351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B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52736"/>
                <a:ext cx="11485848" cy="214289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pitchFamily="49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由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可得，电路总电阻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最小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最大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最大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/>
                              </a:rPr>
                              <m:t>最小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300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，仪器内阻为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，则滑动变阻器阻值为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，为了快速准确地调节仪器的工作电流，滑动变阻器阻值应为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故选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6" name="内容占位符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52736"/>
                <a:ext cx="11485848" cy="2142894"/>
              </a:xfrm>
              <a:blipFill rotWithShape="1">
                <a:blip r:embed="rId2"/>
                <a:stretch>
                  <a:fillRect l="-2" t="-25" r="1" b="-48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231110" y="568942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062" y="3421606"/>
            <a:ext cx="2333625" cy="23907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特长生招生题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）如图所示，电路中有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个电流表和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个电压表，考虑电表内阻，且电压表内阻相同，但电流表内阻不同，其中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0.010 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0.01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则电压表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的示数之和为（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V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55246" y="509497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047" y="3231560"/>
            <a:ext cx="4575498" cy="19248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91150" y="26120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C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331622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pitchFamily="49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流过电压表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的电流为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0.000 5 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则电压表内阻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000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 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20 000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流过电压表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50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的电流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50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最终会汇聚到电流表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上，即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50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，故电压表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50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示数之和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50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50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…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50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）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＝（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01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20 000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）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210 V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故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正确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6" name="内容占位符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3316229"/>
              </a:xfrm>
              <a:blipFill rotWithShape="1">
                <a:blip r:embed="rId2"/>
                <a:stretch>
                  <a:fillRect l="-2" t="-16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340125" y="586847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926" y="4005064"/>
            <a:ext cx="4575498" cy="19248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24744"/>
                <a:ext cx="11485848" cy="425340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B0F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>
                    <a:solidFill>
                      <a:srgbClr val="00B0F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上海第三十一届初中物理竞赛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大同杯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初赛试题</a:t>
                </a:r>
                <a:r>
                  <a:rPr lang="en-US" altLang="zh-CN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）在如图所示的电路中，电源电压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保持不变，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为定值电阻，移动滑动变阻器的滑片，使电压表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的示数分别增大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，在这个过程中（　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通过电阻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的电流增加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通过电阻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的电流减小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两端的电压增大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24744"/>
                <a:ext cx="11485848" cy="4253408"/>
              </a:xfrm>
              <a:blipFill rotWithShape="1">
                <a:blip r:embed="rId2"/>
                <a:stretch>
                  <a:fillRect l="-2" t="-4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7607374" y="52477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278" y="3153924"/>
            <a:ext cx="3093997" cy="213598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82204" y="2314506"/>
            <a:ext cx="1454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A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、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B</a:t>
            </a: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、</a:t>
            </a: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C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72702"/>
                <a:ext cx="11485848" cy="346441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[</a:t>
                </a:r>
                <a:r>
                  <a:rPr lang="zh-CN" altLang="zh-CN" dirty="0">
                    <a:solidFill>
                      <a:srgbClr val="00B0F0"/>
                    </a:solidFill>
                    <a:ea typeface="黑体" panose="02010609060101010101" pitchFamily="49" charset="-122"/>
                    <a:cs typeface="Times New Roman" panose="02020603050405020304"/>
                  </a:rPr>
                  <a:t>解析</a:t>
                </a:r>
                <a:r>
                  <a:rPr lang="en-US" altLang="zh-CN" dirty="0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]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因为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－（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），所以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，同理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e>
                      <m:sub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，所以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＞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，故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正确；由于电阻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为定值电阻，电压增加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，所以通过电阻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1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的电流增加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Δ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，故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正确；流经电阻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的电流为干路电流，等于流经电阻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的电流，所以电压表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的示数增大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时，电阻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两端的电压减小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Δ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，所以通过电阻</a:t>
                </a:r>
                <a:r>
                  <a:rPr lang="en-US" altLang="zh-CN" i="1" dirty="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 dirty="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的电流减小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Δ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，故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正确，</a:t>
                </a:r>
                <a:r>
                  <a:rPr lang="en-US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D</a:t>
                </a:r>
                <a:r>
                  <a:rPr lang="zh-CN" altLang="zh-CN" dirty="0">
                    <a:solidFill>
                      <a:srgbClr val="000000"/>
                    </a:solidFill>
                    <a:cs typeface="Times New Roman" panose="02020603050405020304"/>
                  </a:rPr>
                  <a:t>错误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 dirty="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72702"/>
                <a:ext cx="11485848" cy="346441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375126" y="588290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030" y="3789040"/>
            <a:ext cx="3093997" cy="213598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湖南省长沙市九年级应用物理知识竞赛复赛试题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家新买了一条电热毯，他想用电流表和电压表测量电热毯的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电阻，于是他设计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了如图所示的电路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其中电源两端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的电压为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为电热毯的电阻值，滑动变阻器的最大阻值为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但实验过程中，小明发现不论怎样调整滑动变阻器的滑片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的位置，电压表的示数都不发生变化，且查得电路各处均连接无误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）请你分析一下产生这一现象的原因是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en-US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en-US" altLang="zh-CN" u="sng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66106" y="285293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3478" y="1052736"/>
            <a:ext cx="3384376" cy="18370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23198" y="4186584"/>
            <a:ext cx="59057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电热毯的电阻远远大于滑动变阻器的最大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478582" y="475224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阻值</a:t>
            </a:r>
            <a:endParaRPr lang="zh-CN" altLang="en-US" sz="2400"/>
          </a:p>
        </p:txBody>
      </p:sp>
      <p:sp>
        <p:nvSpPr>
          <p:cNvPr id="7" name="内容占位符 8"/>
          <p:cNvSpPr txBox="1"/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B0F0"/>
                </a:solidFill>
                <a:latin typeface="黑体" panose="02010609060101010101" pitchFamily="49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pitchFamily="49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因为串联电路是根据电阻的比值起分压作用，当电压表的示数不变时，说明电热毯的电阻远远大于滑动变阻器的最大阻值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）若不更换实验器材，在原图基础上怎样改动电路，才能在滑片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滑动过程中，使电热毯两端的电压值变化范围为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？请在线框内画出改动后的电路图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2634585"/>
            <a:ext cx="5018723" cy="295465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66"/>
          <a:stretch>
            <a:fillRect/>
          </a:stretch>
        </p:blipFill>
        <p:spPr bwMode="auto">
          <a:xfrm>
            <a:off x="4055110" y="2846705"/>
            <a:ext cx="3596005" cy="219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478582" y="2583954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如图所示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 bwMode="auto">
          <a:xfrm>
            <a:off x="360854" y="5137090"/>
            <a:ext cx="11485848" cy="1130246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                         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本题考查滑动变阻器的接法、欧姆定律的应用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滑动变阻器的接法在高中</a:t>
            </a:r>
            <a:r>
              <a:rPr lang="zh-CN" altLang="zh-CN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阶段叫滑动变阻器的限压式接法</a:t>
            </a:r>
            <a:r>
              <a:rPr lang="zh-CN" altLang="zh-CN" spc="-100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在高中属于重点内容</a:t>
            </a:r>
            <a:r>
              <a:rPr lang="zh-CN" altLang="zh-CN" spc="-100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zh-CN" altLang="zh-CN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/>
              </a:rPr>
              <a:t>会进一步的学习和应用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 spc="-1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94" y="5085184"/>
            <a:ext cx="2072992" cy="49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内容占位符 9"/>
          <p:cNvSpPr txBox="1"/>
          <p:nvPr/>
        </p:nvSpPr>
        <p:spPr bwMode="auto">
          <a:xfrm>
            <a:off x="360854" y="6867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黑体" panose="02010609060101010101" pitchFamily="49" charset="-122"/>
                <a:cs typeface="Times New Roman" panose="02020603050405020304"/>
              </a:rPr>
              <a:t>[</a:t>
            </a:r>
            <a:r>
              <a:rPr lang="zh-CN" altLang="zh-CN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/>
              </a:rPr>
              <a:t>解析</a:t>
            </a:r>
            <a:r>
              <a:rPr lang="en-US" altLang="zh-CN">
                <a:solidFill>
                  <a:srgbClr val="00B0F0"/>
                </a:solidFill>
                <a:latin typeface="黑体" panose="02010609060101010101" pitchFamily="49" charset="-122"/>
                <a:cs typeface="Times New Roman" panose="02020603050405020304"/>
              </a:rPr>
              <a:t>]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在不改变实验器材的情况下，可以在原电路图所示的电路中，从滑动变阻器的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端向电源负极连接一根导线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bc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，如答图所示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这样当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P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在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端时，电压表的示数等于电源电压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6 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U</a:t>
            </a:r>
            <a:r>
              <a:rPr lang="en-US" altLang="zh-CN" i="1" baseline="-25000">
                <a:solidFill>
                  <a:srgbClr val="000000"/>
                </a:solidFill>
                <a:cs typeface="Times New Roman" panose="02020603050405020304"/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6 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；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P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在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端时电热毯被导线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bc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短路，电压表示数为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，即</a:t>
            </a:r>
            <a:r>
              <a:rPr lang="en-US" altLang="zh-CN" i="1">
                <a:solidFill>
                  <a:srgbClr val="000000"/>
                </a:solidFill>
                <a:cs typeface="Times New Roman" panose="02020603050405020304"/>
              </a:rPr>
              <a:t>U</a:t>
            </a:r>
            <a:r>
              <a:rPr lang="en-US" altLang="zh-CN" i="1" baseline="-25000">
                <a:solidFill>
                  <a:srgbClr val="000000"/>
                </a:solidFill>
                <a:cs typeface="Times New Roman" panose="02020603050405020304"/>
              </a:rPr>
              <a:t>x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＝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，从而实现了电热毯上的电压值由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0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到</a:t>
            </a:r>
            <a:r>
              <a:rPr lang="en-US" altLang="zh-CN">
                <a:solidFill>
                  <a:srgbClr val="000000"/>
                </a:solidFill>
                <a:cs typeface="Times New Roman" panose="02020603050405020304"/>
              </a:rPr>
              <a:t>6 V</a:t>
            </a:r>
            <a:r>
              <a:rPr lang="zh-CN" altLang="zh-CN">
                <a:solidFill>
                  <a:srgbClr val="000000"/>
                </a:solidFill>
                <a:cs typeface="Times New Roman" panose="02020603050405020304"/>
              </a:rPr>
              <a:t>的大范围变化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 panose="02020603050405020304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997" y="2924944"/>
            <a:ext cx="2971801" cy="2018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898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第四届全国中学生数理化学科能力展示活动物理试题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）如图所示，电源为理想电源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滑动变阻器总阻值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，三只电流表都是理想电流表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滑动变阻器的滑动触头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移动过程中，下列说法中正确的是（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的示数逐渐增大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的示数先增大后减小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的示数逐渐增大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滑动触头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端时电流表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的示数最大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2教练平台.eps" descr="id:2147500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65007"/>
            <a:ext cx="2229373" cy="524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334" y="3297173"/>
            <a:ext cx="3086100" cy="23145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17626" y="3209402"/>
            <a:ext cx="1016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cs typeface="Times New Roman" panose="02020603050405020304" pitchFamily="18" charset="0"/>
              </a:rPr>
              <a:t>D </a:t>
            </a:r>
            <a:endParaRPr lang="zh-CN" altLang="zh-CN" sz="12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3412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湖北省黄冈九年级四科联赛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）近年来，我国汽车工业发展迅猛，各种新型汽车不断投放市场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它们中有许多使用汽油做燃料并符合国际排放标准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如图甲所示为某新型汽车自动测定油箱内油面高度的电路原理图，其中电源电压恒为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为油量指示表（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实质是一只测量范围为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为压敏电阻（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其电阻值随电阻表面受到的液体压强增大而减小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关于压敏电阻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的阻值与所受液体压强的对应关系如表所示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0.71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33704" y="602110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78583" y="4090513"/>
          <a:ext cx="5472607" cy="2055750"/>
        </p:xfrm>
        <a:graphic>
          <a:graphicData uri="http://schemas.openxmlformats.org/drawingml/2006/table">
            <a:tbl>
              <a:tblPr firstRow="1" firstCol="1" bandRow="1"/>
              <a:tblGrid>
                <a:gridCol w="1633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1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1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1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82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所受液体压强值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对应的电阻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0995" y="4081145"/>
            <a:ext cx="3032760" cy="17246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309967" y="567225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6051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油箱是圆柱形容器，底面积为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0.15 m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，油箱内汽油高度达到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时油箱即装满，油箱装满时，油量指示表的示数如图乙所示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r="50000"/>
          <a:stretch>
            <a:fillRect/>
          </a:stretch>
        </p:blipFill>
        <p:spPr>
          <a:xfrm>
            <a:off x="4699622" y="1956106"/>
            <a:ext cx="2808311" cy="168960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857555" y="357301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/>
          <p:nvPr/>
        </p:nvSpPr>
        <p:spPr bwMode="auto">
          <a:xfrm>
            <a:off x="360854" y="433548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）当油箱内汽油用空时，油量指示表的指针指向某一位置，求此位置所对应的电流值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8582" y="5487615"/>
            <a:ext cx="1006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0.12 A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375126" y="407333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72096"/>
                <a:ext cx="11485848" cy="470289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pitchFamily="49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油箱装满时所盛汽油的质量为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ρ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汽油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0.71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</a:t>
                </a:r>
                <a:r>
                  <a:rPr lang="en-US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 kg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/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m</a:t>
                </a:r>
                <a:r>
                  <a:rPr lang="en-US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0.15</a:t>
                </a:r>
                <a:r>
                  <a:rPr lang="en-US" altLang="zh-CN" spc="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0.6 m</a:t>
                </a:r>
                <a:r>
                  <a:rPr lang="en-US" altLang="zh-CN" spc="100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zh-CN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63.9 kg</a:t>
                </a:r>
                <a:r>
                  <a:rPr lang="zh-CN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，汽油对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压敏电阻的压强为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ρ</a:t>
                </a:r>
                <a:r>
                  <a:rPr lang="zh-CN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汽油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gh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0.71</a:t>
                </a:r>
                <a:r>
                  <a:rPr lang="en-US" altLang="zh-CN" spc="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10</a:t>
                </a:r>
                <a:r>
                  <a:rPr lang="en-US" altLang="zh-CN" spc="100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 kg</a:t>
                </a:r>
                <a:r>
                  <a:rPr lang="en-US" altLang="zh-CN" i="1" spc="100">
                    <a:solidFill>
                      <a:srgbClr val="000000"/>
                    </a:solidFill>
                    <a:cs typeface="Times New Roman" panose="02020603050405020304"/>
                  </a:rPr>
                  <a:t>/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m</a:t>
                </a:r>
                <a:r>
                  <a:rPr lang="en-US" altLang="zh-CN" spc="100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en-US" altLang="zh-CN" spc="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10 N</a:t>
                </a:r>
                <a:r>
                  <a:rPr lang="en-US" altLang="zh-CN" i="1" spc="100">
                    <a:solidFill>
                      <a:srgbClr val="000000"/>
                    </a:solidFill>
                    <a:cs typeface="Times New Roman" panose="02020603050405020304"/>
                  </a:rPr>
                  <a:t>/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kg</a:t>
                </a:r>
                <a:r>
                  <a:rPr lang="en-US" altLang="zh-CN" spc="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0.6 m</a:t>
                </a:r>
                <a:r>
                  <a:rPr lang="zh-CN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4 260 Pa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，由题图可知，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电流表测量范围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为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0.6 A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，分度值为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en-US" altLang="zh-CN" spc="-100">
                    <a:solidFill>
                      <a:srgbClr val="000000"/>
                    </a:solidFill>
                    <a:ea typeface="+mj-ea"/>
                    <a:cs typeface="Times New Roman" panose="02020603050405020304"/>
                  </a:rPr>
                  <a:t>.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02 A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则电流表示数为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0.6 </a:t>
                </a:r>
              </a:p>
              <a:p>
                <a:pPr algn="l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，这时电路中的总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电阻</a:t>
                </a:r>
                <a:r>
                  <a:rPr lang="en-US" altLang="zh-CN" i="1" spc="-1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b="0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b="0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，查表可得对应的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l"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阻值为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，所以定值电阻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的阻值为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 Ω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油箱空时，压敏电阻所受液体压强为零，查表可得对应的压敏电阻的阻值为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45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，电路中总电阻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R'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l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'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＋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45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50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，则由欧姆定律可得电路中的电流为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I'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′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50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0.12 A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72096"/>
                <a:ext cx="11485848" cy="4702891"/>
              </a:xfrm>
              <a:blipFill rotWithShape="1">
                <a:blip r:embed="rId2"/>
                <a:stretch>
                  <a:fillRect l="-2" t="-654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>
          <a:xfrm>
            <a:off x="9038391" y="816112"/>
            <a:ext cx="2808311" cy="16896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196324" y="243302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13895" y="2933339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846373" y="5373848"/>
          <a:ext cx="6650726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81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1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1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1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82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所受液体压强值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对应的电阻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54437"/>
            <a:ext cx="9118727" cy="22604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）为测试该汽车的油耗，将汽车油箱装满后，沿高速公路行驶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km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路程，油量指示表的指针从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处向左逐渐偏转到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处，如图丙所示，问该汽车每行驶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km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消耗多少升汽油？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50000"/>
          <a:stretch>
            <a:fillRect/>
          </a:stretch>
        </p:blipFill>
        <p:spPr>
          <a:xfrm>
            <a:off x="9479582" y="932445"/>
            <a:ext cx="2550478" cy="15344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87188" y="232341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en-US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6325" y="2490798"/>
            <a:ext cx="77457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10 L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3"/>
              <p:cNvSpPr txBox="1"/>
              <p:nvPr/>
            </p:nvSpPr>
            <p:spPr bwMode="auto">
              <a:xfrm>
                <a:off x="369998" y="3041887"/>
                <a:ext cx="11485848" cy="30686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pitchFamily="49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当油量表的指针偏转到题图丙所示位置时，其示数为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″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0.3 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，这时电路中的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eaLnBrk="1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的阻值为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x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″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𝐼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″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15 Ω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，查表可得对应的汽油压强值为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 </a:t>
                </a:r>
              </a:p>
              <a:p>
                <a:pPr algn="dist" eaLnBrk="1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840 Pa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，则由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p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ρgh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可得，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h'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𝑝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′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ρ</m:t>
                        </m:r>
                        <m:r>
                          <m:rPr>
                            <m:nor/>
                          </m:rPr>
                          <a:rPr lang="zh-CN" altLang="zh-CN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汽油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g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 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840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Pa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/>
                          </a:rPr>
                          <m:t>.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71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×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kg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/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i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×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cs typeface="Times New Roman" panose="02020603050405020304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k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g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0.4 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，则行驶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300 </a:t>
                </a: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km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路程消耗汽油的体积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0.15 m</a:t>
                </a:r>
                <a:r>
                  <a:rPr lang="en-US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2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（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0.6 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0.4 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）＝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0.03 m</a:t>
                </a:r>
                <a:r>
                  <a:rPr lang="en-US" altLang="zh-CN" baseline="30000">
                    <a:solidFill>
                      <a:srgbClr val="000000"/>
                    </a:solidFill>
                    <a:cs typeface="Times New Roman" panose="02020603050405020304"/>
                  </a:rPr>
                  <a:t>3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30 L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，所以每行驶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100 km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消耗的汽油为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10 L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6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9998" y="3041887"/>
                <a:ext cx="11485848" cy="3068661"/>
              </a:xfrm>
              <a:prstGeom prst="rect">
                <a:avLst/>
              </a:prstGeom>
              <a:blipFill rotWithShape="1">
                <a:blip r:embed="rId3"/>
                <a:stretch>
                  <a:fillRect l="-4" t="-8" r="3" b="-5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10000915" y="2861584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indent="71628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根据电路图分析电路的结构，滑动变阻器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部分与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串联，然后两部分并联，根据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过程中，各支路电阻的变化情况结合欧姆定律判断电流表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的示数变化情况，根据并联电路的电流特点判断电流表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的示数变化情况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该电路可以看成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串联后两部分再并联的电路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在并联电路中，总电阻比任何一个分电阻都小，所以当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中点时，总电阻最大，总电压一定，总电流最小，即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示数最小，所以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的示数先减小后变大，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的示数一直变小，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的示数一直变大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5526" y="1011501"/>
            <a:ext cx="2616373" cy="19622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志英杯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物理竞赛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）有一种测量人的体重和身高的电子秤，其测体重部分的原理如图中的虚线框所示，它主要由三部分构成：踏板和压力杠杆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，压力传感器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电阻值会随所受压力大小发生变化的可变电阻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），显示体重大小的仪表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实质是电流表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，压力传感器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表面能承受的最大压强为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，且已知压力传感器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的电阻与所受压力的关系如表所示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3933056"/>
          <a:ext cx="7344815" cy="965836"/>
        </p:xfrm>
        <a:graphic>
          <a:graphicData uri="http://schemas.openxmlformats.org/drawingml/2006/table">
            <a:tbl>
              <a:tblPr firstRow="1" firstCol="1" bandRow="1"/>
              <a:tblGrid>
                <a:gridCol w="1583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7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7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77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77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77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1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1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44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压力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R/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454" y="3735616"/>
            <a:ext cx="3168352" cy="219689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设踏板和杠杆组件的质量可以忽略不计，接通电源后，压力传感器两端的电压恒为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4.8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）踏板空载时电流表的读数是多少？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06574" y="2924944"/>
                <a:ext cx="5975867" cy="8907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400">
                    <a:cs typeface="Times New Roman" panose="02020603050405020304" pitchFamily="18" charset="0"/>
                  </a:rPr>
                  <a:t>踏板空载时，电流为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baseline="-25000"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400">
                            <a:latin typeface="+mj-lt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  <m:r>
                          <m:rPr>
                            <m:sty m:val="p"/>
                          </m:rPr>
                          <a:rPr lang="en-US" altLang="zh-CN" sz="24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0.016 A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2924944"/>
                <a:ext cx="5975867" cy="890757"/>
              </a:xfrm>
              <a:prstGeom prst="rect">
                <a:avLst/>
              </a:prstGeom>
              <a:blipFill rotWithShape="1">
                <a:blip r:embed="rId2"/>
                <a:stretch>
                  <a:fillRect l="-3" t="-15" r="1" b="-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2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6280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由题意可知，结合表格中的数据，可以得出空载时，压力传感器电阻为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，根据欧姆定律可以求出电路中的电流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462" y="1978063"/>
            <a:ext cx="3168352" cy="2196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798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）若压杆与压力传感器之间的接触面积是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，则该秤的最大称量值是多少？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60854" y="2084405"/>
                <a:ext cx="11485848" cy="20674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400">
                    <a:cs typeface="Times New Roman" panose="02020603050405020304" pitchFamily="18" charset="0"/>
                  </a:rPr>
                  <a:t>压力传感器受到的最大压力为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pS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baseline="30000"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 Pa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baseline="30000"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baseline="30000"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 m</a:t>
                </a:r>
                <a:r>
                  <a:rPr lang="en-US" altLang="zh-CN" sz="2400" baseline="30000"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400 N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，根据杠杆平衡条件有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l</a:t>
                </a:r>
                <a:r>
                  <a:rPr lang="en-US" altLang="zh-CN" sz="2400" i="1" baseline="-25000">
                    <a:cs typeface="Times New Roman" panose="02020603050405020304" pitchFamily="18" charset="0"/>
                  </a:rPr>
                  <a:t>OB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l</a:t>
                </a:r>
                <a:r>
                  <a:rPr lang="en-US" altLang="zh-CN" sz="2400" i="1" baseline="-25000">
                    <a:cs typeface="Times New Roman" panose="02020603050405020304" pitchFamily="18" charset="0"/>
                  </a:rPr>
                  <a:t>OA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𝑂𝐴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𝑂𝐵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400</m:t>
                        </m:r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，解得踏板上受到的最大压力为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2 000 N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，即该秤的最大称量值为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2 000 N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2084405"/>
                <a:ext cx="11485848" cy="2067489"/>
              </a:xfrm>
              <a:prstGeom prst="rect">
                <a:avLst/>
              </a:prstGeom>
              <a:blipFill rotWithShape="1">
                <a:blip r:embed="rId2"/>
                <a:stretch>
                  <a:fillRect l="-2" t="-1490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2"/>
          <p:cNvSpPr txBox="1"/>
          <p:nvPr/>
        </p:nvSpPr>
        <p:spPr bwMode="auto">
          <a:xfrm>
            <a:off x="360854" y="40048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结合压强的计算公式以及杠杆平衡条件可以求出最大称量值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865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）为了把电流表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的表盘改装成电子秤表盘，我们需要确定踏板上人的体重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与电流表的示数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请你写出这个关系式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计算过程和结果可忽略单位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06574" y="1886846"/>
                <a:ext cx="11440128" cy="2649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400">
                    <a:cs typeface="Times New Roman" panose="02020603050405020304" pitchFamily="18" charset="0"/>
                  </a:rPr>
                  <a:t>设电路中电流为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时，则此时其电阻为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400">
                            <a:latin typeface="+mn-lt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，因为表格中压力与电阻是呈线性关系，所以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50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270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，故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i="1"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300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，所以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500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…①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400">
                    <a:cs typeface="Times New Roman" panose="02020603050405020304" pitchFamily="18" charset="0"/>
                  </a:rPr>
                  <a:t>而根据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l</a:t>
                </a:r>
                <a:r>
                  <a:rPr lang="en-US" altLang="zh-CN" sz="2400" i="1" baseline="-25000">
                    <a:cs typeface="Times New Roman" panose="02020603050405020304" pitchFamily="18" charset="0"/>
                  </a:rPr>
                  <a:t>OB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l</a:t>
                </a:r>
                <a:r>
                  <a:rPr lang="en-US" altLang="zh-CN" sz="2400" i="1" baseline="-25000">
                    <a:cs typeface="Times New Roman" panose="02020603050405020304" pitchFamily="18" charset="0"/>
                  </a:rPr>
                  <a:t>OA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𝑂𝐴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𝑂𝐵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zh-CN" altLang="zh-CN" sz="2400">
                    <a:cs typeface="Times New Roman" panose="02020603050405020304" pitchFamily="18" charset="0"/>
                  </a:rPr>
                  <a:t>，即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…②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400">
                    <a:cs typeface="Times New Roman" panose="02020603050405020304" pitchFamily="18" charset="0"/>
                  </a:rPr>
                  <a:t>将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代入</a:t>
                </a:r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i="1"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cs typeface="Times New Roman" panose="02020603050405020304" pitchFamily="18" charset="0"/>
                  </a:rPr>
                  <a:t>2 500</a:t>
                </a:r>
                <a:r>
                  <a:rPr lang="zh-CN" altLang="zh-CN" sz="2400"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4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1886846"/>
                <a:ext cx="11440128" cy="2649636"/>
              </a:xfrm>
              <a:prstGeom prst="rect">
                <a:avLst/>
              </a:prstGeom>
              <a:blipFill rotWithShape="1">
                <a:blip r:embed="rId2"/>
                <a:stretch>
                  <a:fillRect l="-2" t="-10" r="1" b="-14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2"/>
          <p:cNvSpPr txBox="1"/>
          <p:nvPr/>
        </p:nvSpPr>
        <p:spPr bwMode="auto">
          <a:xfrm>
            <a:off x="360854" y="44810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6280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设出电路中的电流，根据欧姆定律写出电路中电阻的表达式，再根据压力传感器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的电阻与所受压力的关系求出压力和电流的关系式，由杠杆的平衡条件进一步得出答案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湖南省长沙市九年级应用物理知识竞赛复赛试题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）有一种金属导体材料在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之间时，电阻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与温度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）满足关系：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用这种材料制成的热敏电阻与电压表等元件连成如图所示电路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，电压表的测量范围是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阻值为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若把电压表的刻度盘改为指示水温的刻度盘，则下列说法中正确的是（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水温刻度不均匀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环境温度越高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对应电压表读数越大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该装置的测温范围是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水温刻度盘上的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换成更大的电阻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则该装置的测温范围会变小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高手擂台.eps" descr="id:21475005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4524" y="817107"/>
            <a:ext cx="2082289" cy="4895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51590" y="5517232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7534" y="3832255"/>
            <a:ext cx="2374582" cy="168497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394404" y="35433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Times New Roman" panose="02020603050405020304"/>
                <a:ea typeface="宋体" panose="02010600030101010101" pitchFamily="2" charset="-122"/>
              </a:rPr>
              <a:t>A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6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579812"/>
                <a:ext cx="11485848" cy="6106800"/>
              </a:xfrm>
            </p:spPr>
            <p:txBody>
              <a:bodyPr/>
              <a:lstStyle/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[</a:t>
                </a:r>
                <a:r>
                  <a:rPr lang="zh-CN" altLang="zh-CN">
                    <a:solidFill>
                      <a:srgbClr val="00B0F0"/>
                    </a:solidFill>
                    <a:ea typeface="黑体" panose="02010609060101010101" pitchFamily="49" charset="-122"/>
                    <a:cs typeface="Times New Roman" panose="02020603050405020304"/>
                  </a:rPr>
                  <a:t>解析</a:t>
                </a:r>
                <a:r>
                  <a:rPr lang="en-US" altLang="zh-CN">
                    <a:solidFill>
                      <a:srgbClr val="00B0F0"/>
                    </a:solidFill>
                    <a:latin typeface="黑体" panose="02010609060101010101" pitchFamily="49" charset="-122"/>
                    <a:cs typeface="Times New Roman" panose="02020603050405020304"/>
                  </a:rPr>
                  <a:t>]</a:t>
                </a:r>
                <a:r>
                  <a:rPr lang="zh-CN" altLang="zh-CN" spc="-200">
                    <a:solidFill>
                      <a:srgbClr val="000000"/>
                    </a:solidFill>
                    <a:cs typeface="Times New Roman" panose="02020603050405020304"/>
                  </a:rPr>
                  <a:t>分析电路图</a:t>
                </a:r>
                <a:r>
                  <a:rPr lang="zh-CN" altLang="zh-CN" spc="100">
                    <a:solidFill>
                      <a:srgbClr val="000000"/>
                    </a:solidFill>
                    <a:cs typeface="Times New Roman" panose="02020603050405020304"/>
                  </a:rPr>
                  <a:t>可知两</a:t>
                </a:r>
                <a:r>
                  <a:rPr lang="zh-CN" altLang="zh-CN" spc="-200">
                    <a:solidFill>
                      <a:srgbClr val="000000"/>
                    </a:solidFill>
                    <a:cs typeface="Times New Roman" panose="02020603050405020304"/>
                  </a:rPr>
                  <a:t>电阻串联，电路中的电流为</a:t>
                </a:r>
                <a:r>
                  <a:rPr lang="en-US" altLang="zh-CN" i="1" spc="-200">
                    <a:solidFill>
                      <a:srgbClr val="000000"/>
                    </a:solidFill>
                    <a:cs typeface="Times New Roman" panose="02020603050405020304"/>
                  </a:rPr>
                  <a:t>I</a:t>
                </a:r>
                <a:r>
                  <a:rPr lang="zh-CN" altLang="zh-CN" spc="-2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 spc="-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 spc="-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𝑅</m:t>
                        </m:r>
                        <m:r>
                          <a:rPr lang="en-US" altLang="zh-CN" b="0" i="0" spc="-200" smtClean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 spc="-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 spc="-20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 spc="-20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pc="-2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endParaRPr lang="en-US" altLang="zh-CN" spc="-200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r>
                          <a:rPr lang="en-US" altLang="zh-CN" b="0" i="1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100</m:t>
                        </m:r>
                        <m:r>
                          <a:rPr lang="en-US" altLang="zh-CN" b="0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a:rPr lang="en-US" altLang="zh-CN" b="0" i="1" spc="2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𝑡</m:t>
                        </m:r>
                        <m:r>
                          <a:rPr lang="en-US" altLang="zh-CN" b="0" i="0" spc="200" smtClean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 spc="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 spc="20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 spc="20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pc="200">
                    <a:solidFill>
                      <a:srgbClr val="000000"/>
                    </a:solidFill>
                    <a:cs typeface="Times New Roman" panose="02020603050405020304"/>
                  </a:rPr>
                  <a:t>，电压表测</a:t>
                </a:r>
                <a:r>
                  <a:rPr lang="en-US" altLang="zh-CN" i="1" spc="2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 spc="200">
                    <a:solidFill>
                      <a:srgbClr val="000000"/>
                    </a:solidFill>
                    <a:cs typeface="Times New Roman" panose="02020603050405020304"/>
                  </a:rPr>
                  <a:t>两端的电压，则它的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示数为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sSub>
                          <m:sSubPr>
                            <m:ctrlPr>
                              <a:rPr lang="zh-CN" altLang="zh-CN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 spc="-10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 spc="-10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100</m:t>
                        </m:r>
                        <m:r>
                          <a:rPr lang="en-US" altLang="zh-CN" b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𝑡</m:t>
                        </m:r>
                        <m:r>
                          <a:rPr lang="en-US" altLang="zh-CN" b="0" i="0" spc="-100" smtClean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 spc="-10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 spc="-10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6 V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 altLang="zh-CN" b="0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V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（</m:t>
                        </m:r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300</m:t>
                        </m:r>
                        <m:r>
                          <a:rPr lang="en-US" altLang="zh-CN" b="0" i="0" spc="-100" smtClean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a:rPr lang="en-US" altLang="zh-CN" b="0" i="1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𝑡</m:t>
                        </m:r>
                        <m:r>
                          <m:rPr>
                            <m:nor/>
                          </m:rPr>
                          <a:rPr lang="zh-CN" altLang="zh-CN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）</m:t>
                        </m:r>
                        <m:r>
                          <m:rPr>
                            <m:sty m:val="p"/>
                          </m:rPr>
                          <a:rPr lang="en-US" altLang="zh-CN" b="0" i="0" spc="-10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Ω</m:t>
                        </m:r>
                      </m:den>
                    </m:f>
                  </m:oMath>
                </a14:m>
                <a:r>
                  <a:rPr lang="en-US" altLang="zh-CN" spc="-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×</a:t>
                </a:r>
                <a:r>
                  <a:rPr lang="en-US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200 Ω</a:t>
                </a:r>
                <a:r>
                  <a:rPr lang="zh-CN" altLang="zh-CN" spc="-100">
                    <a:solidFill>
                      <a:srgbClr val="000000"/>
                    </a:solidFill>
                    <a:cs typeface="Times New Roman" panose="02020603050405020304"/>
                  </a:rPr>
                  <a:t>，因电压表示数</a:t>
                </a:r>
                <a:r>
                  <a:rPr lang="en-US" altLang="zh-CN" i="1" spc="-100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i="1" spc="-100" baseline="-250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与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温度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不是成正比例或一次函数，并且温度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越高，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越大，所以水温刻度不均匀，环境温度越高，对应电压表读数越大，故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A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正确；当电压表的示数为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3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时，根据欧姆定律及电阻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与温度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的关系式可以得出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，所以该装置的测温范围是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～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50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，故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B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错误；当水温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时，电压表的示数为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，即水温刻度盘上的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0 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℃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与电压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表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2 V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对应，故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C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错误；电压表的示数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en-US" altLang="zh-CN" i="1" baseline="-25000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100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2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𝑡</m:t>
                        </m:r>
                        <m:r>
                          <a:rPr lang="en-US" altLang="zh-CN" b="0" i="0" smtClean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/>
                            <a:cs typeface="Times New Roman" panose="02020603050405020304"/>
                          </a:rPr>
                        </m:ctrlPr>
                      </m:fPr>
                      <m:num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𝑈</m:t>
                        </m:r>
                      </m:num>
                      <m:den>
                        <m:f>
                          <m:f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/>
                                <a:cs typeface="Times New Roman" panose="02020603050405020304"/>
                              </a:rPr>
                            </m:ctrlPr>
                          </m:fPr>
                          <m:num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100</m:t>
                            </m:r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+</m:t>
                            </m:r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2</m:t>
                            </m:r>
                            <m: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/>
                                <a:cs typeface="Times New Roman" panose="02020603050405020304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/>
                                    <a:cs typeface="Times New Roman" panose="02020603050405020304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/>
                                    <a:cs typeface="Times New Roman" panose="02020603050405020304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/>
                                    <a:cs typeface="Times New Roman" panose="02020603050405020304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+</m:t>
                        </m:r>
                        <m: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/>
                            <a:cs typeface="Times New Roman" panose="02020603050405020304"/>
                          </a:rPr>
                          <m:t>1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，当温度一定</a:t>
                </a:r>
                <a:endParaRPr lang="en-US" altLang="zh-CN">
                  <a:solidFill>
                    <a:srgbClr val="000000"/>
                  </a:solidFill>
                  <a:cs typeface="Times New Roman" panose="02020603050405020304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时，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的阻值越大，电压表的示数越小，所以若将</a:t>
                </a:r>
                <a:r>
                  <a:rPr lang="en-US" altLang="zh-CN" i="1">
                    <a:solidFill>
                      <a:srgbClr val="000000"/>
                    </a:solidFill>
                    <a:cs typeface="Times New Roman" panose="02020603050405020304"/>
                  </a:rPr>
                  <a:t>R</a:t>
                </a:r>
                <a:r>
                  <a:rPr lang="en-US" altLang="zh-CN" baseline="-25000">
                    <a:solidFill>
                      <a:srgbClr val="000000"/>
                    </a:solidFill>
                    <a:cs typeface="Times New Roman" panose="02020603050405020304"/>
                  </a:rPr>
                  <a:t>0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换成更大的电阻，则该装置的测温范围会变大，故</a:t>
                </a:r>
                <a:r>
                  <a:rPr lang="en-US" altLang="zh-CN">
                    <a:solidFill>
                      <a:srgbClr val="000000"/>
                    </a:solidFill>
                    <a:cs typeface="Times New Roman" panose="02020603050405020304"/>
                  </a:rPr>
                  <a:t>D</a:t>
                </a:r>
                <a:r>
                  <a:rPr lang="zh-CN" altLang="zh-CN">
                    <a:solidFill>
                      <a:srgbClr val="000000"/>
                    </a:solidFill>
                    <a:cs typeface="Times New Roman" panose="02020603050405020304"/>
                  </a:rPr>
                  <a:t>错误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/>
                  </a:rPr>
                  <a:t>.</a:t>
                </a:r>
                <a:endParaRPr lang="en-US" altLang="zh-CN" sz="900">
                  <a:solidFill>
                    <a:srgbClr val="000000"/>
                  </a:solidFill>
                  <a:cs typeface="Times New Roman" panose="02020603050405020304"/>
                </a:endParaRPr>
              </a:p>
            </p:txBody>
          </p:sp>
        </mc:Choice>
        <mc:Fallback xmlns="">
          <p:sp>
            <p:nvSpPr>
              <p:cNvPr id="7" name="内容占位符 6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579812"/>
                <a:ext cx="11485848" cy="6106800"/>
              </a:xfrm>
              <a:blipFill rotWithShape="1">
                <a:blip r:embed="rId2"/>
                <a:stretch>
                  <a:fillRect l="-2" t="-1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8949648" y="2230285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5486" y="579812"/>
            <a:ext cx="2374582" cy="16849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4230</Words>
  <Application>Microsoft Office PowerPoint</Application>
  <PresentationFormat>自定义</PresentationFormat>
  <Paragraphs>159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506</cp:revision>
  <dcterms:created xsi:type="dcterms:W3CDTF">2020-11-06T05:24:00Z</dcterms:created>
  <dcterms:modified xsi:type="dcterms:W3CDTF">2025-09-17T08:17:01Z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91A75671D3CE4B18942D5D023837BB26_12</vt:lpwstr>
  </property>
</Properties>
</file>